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5" r:id="rId2"/>
    <p:sldId id="297" r:id="rId3"/>
    <p:sldId id="298" r:id="rId4"/>
    <p:sldId id="299" r:id="rId5"/>
    <p:sldId id="300" r:id="rId6"/>
    <p:sldId id="301" r:id="rId7"/>
    <p:sldId id="302" r:id="rId8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FF99CC"/>
    <a:srgbClr val="FF7C80"/>
    <a:srgbClr val="CCA500"/>
    <a:srgbClr val="D6AD00"/>
    <a:srgbClr val="EAEAEA"/>
    <a:srgbClr val="DDDDDD"/>
    <a:srgbClr val="F4F3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41" autoAdjust="0"/>
    <p:restoredTop sz="96985" autoAdjust="0"/>
  </p:normalViewPr>
  <p:slideViewPr>
    <p:cSldViewPr snapToObjects="1">
      <p:cViewPr>
        <p:scale>
          <a:sx n="100" d="100"/>
          <a:sy n="100" d="100"/>
        </p:scale>
        <p:origin x="-588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77" d="100"/>
          <a:sy n="77" d="100"/>
        </p:scale>
        <p:origin x="-155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96F3E674-4E3A-4D47-92B8-772446150BA5}" type="datetimeFigureOut">
              <a:rPr lang="de-DE" altLang="de-DE"/>
              <a:pPr>
                <a:defRPr/>
              </a:pPr>
              <a:t>17.10.2016</a:t>
            </a:fld>
            <a:endParaRPr lang="de-DE" altLang="de-DE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7F4EB405-3E19-4B51-B29F-0533BC50F11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519789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EE4194CA-C53C-4AAF-A02F-5B2E61176F51}" type="datetimeFigureOut">
              <a:rPr lang="de-DE" altLang="de-DE"/>
              <a:pPr>
                <a:defRPr/>
              </a:pPr>
              <a:t>17.10.2016</a:t>
            </a:fld>
            <a:endParaRPr lang="de-DE" altLang="de-DE"/>
          </a:p>
        </p:txBody>
      </p:sp>
      <p:sp>
        <p:nvSpPr>
          <p:cNvPr id="5124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Textmasterformate durch Klicken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1741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741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B3B82A42-7496-4850-9FF7-41C8686E735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260197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396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0497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996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9130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80522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149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5528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273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441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90434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07177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27" name="Rectangle 25"/>
          <p:cNvSpPr>
            <a:spLocks noChangeArrowheads="1"/>
          </p:cNvSpPr>
          <p:nvPr userDrawn="1"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4F3E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028" name="Picture 2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013" y="0"/>
            <a:ext cx="1550987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uppieren 4"/>
          <p:cNvGrpSpPr/>
          <p:nvPr userDrawn="1"/>
        </p:nvGrpSpPr>
        <p:grpSpPr>
          <a:xfrm>
            <a:off x="287345" y="5805264"/>
            <a:ext cx="8569310" cy="896018"/>
            <a:chOff x="287345" y="5805264"/>
            <a:chExt cx="8569310" cy="896018"/>
          </a:xfrm>
        </p:grpSpPr>
        <p:pic>
          <p:nvPicPr>
            <p:cNvPr id="2" name="Grafik 1"/>
            <p:cNvPicPr>
              <a:picLocks noChangeAspect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1037" y="5805264"/>
              <a:ext cx="5696306" cy="896017"/>
            </a:xfrm>
            <a:prstGeom prst="rect">
              <a:avLst/>
            </a:prstGeom>
          </p:spPr>
        </p:pic>
        <p:pic>
          <p:nvPicPr>
            <p:cNvPr id="3" name="Grafik 2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7023" y="5885397"/>
              <a:ext cx="1259632" cy="735753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345" y="5805264"/>
              <a:ext cx="1263519" cy="896018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455017" y="1628800"/>
            <a:ext cx="8675688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de-DE" sz="2000" b="1" dirty="0">
                <a:solidFill>
                  <a:srgbClr val="4D4D4D"/>
                </a:solidFill>
              </a:rPr>
              <a:t/>
            </a:r>
            <a:br>
              <a:rPr lang="de-DE" altLang="de-DE" sz="2000" b="1" dirty="0">
                <a:solidFill>
                  <a:srgbClr val="4D4D4D"/>
                </a:solidFill>
              </a:rPr>
            </a:br>
            <a:r>
              <a:rPr lang="de-DE" altLang="de-DE" sz="2400" b="1" dirty="0">
                <a:solidFill>
                  <a:schemeClr val="tx2"/>
                </a:solidFill>
              </a:rPr>
              <a:t/>
            </a:r>
            <a:br>
              <a:rPr lang="de-DE" altLang="de-DE" sz="2400" b="1" dirty="0">
                <a:solidFill>
                  <a:schemeClr val="tx2"/>
                </a:solidFill>
              </a:rPr>
            </a:br>
            <a:r>
              <a:rPr lang="de-DE" altLang="de-DE" sz="3600" b="1" dirty="0" smtClean="0">
                <a:solidFill>
                  <a:schemeClr val="tx2"/>
                </a:solidFill>
              </a:rPr>
              <a:t>Geschlechteraspekte </a:t>
            </a:r>
            <a:r>
              <a:rPr lang="de-DE" altLang="de-DE" sz="3600" b="1" dirty="0" smtClean="0">
                <a:solidFill>
                  <a:schemeClr val="tx2"/>
                </a:solidFill>
              </a:rPr>
              <a:t>bei ADHS</a:t>
            </a:r>
            <a:endParaRPr lang="de-DE" altLang="de-DE" sz="3600" b="1" dirty="0">
              <a:solidFill>
                <a:schemeClr val="tx2"/>
              </a:solidFill>
            </a:endParaRPr>
          </a:p>
        </p:txBody>
      </p:sp>
      <p:pic>
        <p:nvPicPr>
          <p:cNvPr id="20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0"/>
            <a:ext cx="37084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55017" y="5013176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2"/>
                </a:solidFill>
              </a:rPr>
              <a:t>Folien: bereitgestellt durch die Austauschplattform </a:t>
            </a:r>
            <a:r>
              <a:rPr lang="de-DE" dirty="0" err="1" smtClean="0">
                <a:solidFill>
                  <a:schemeClr val="tx2"/>
                </a:solidFill>
              </a:rPr>
              <a:t>GenderMed</a:t>
            </a:r>
            <a:r>
              <a:rPr lang="de-DE" dirty="0" smtClean="0">
                <a:solidFill>
                  <a:schemeClr val="tx2"/>
                </a:solidFill>
              </a:rPr>
              <a:t>-Wiki</a:t>
            </a:r>
            <a:endParaRPr lang="de-DE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92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14282" y="142852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accent1"/>
                </a:solidFill>
              </a:rPr>
              <a:t>Krankheitsbild:</a:t>
            </a:r>
            <a:r>
              <a:rPr lang="de-DE" sz="2400" b="1" dirty="0" smtClean="0">
                <a:solidFill>
                  <a:schemeClr val="accent1"/>
                </a:solidFill>
              </a:rPr>
              <a:t> </a:t>
            </a:r>
          </a:p>
          <a:p>
            <a:r>
              <a:rPr lang="de-DE" sz="2400" b="1" dirty="0" smtClean="0">
                <a:solidFill>
                  <a:schemeClr val="tx2"/>
                </a:solidFill>
              </a:rPr>
              <a:t>Aufmerksamkeitsdefizit-/Hyperaktivitätsstörung</a:t>
            </a:r>
            <a:endParaRPr lang="de-DE" sz="2400" b="1" dirty="0">
              <a:solidFill>
                <a:schemeClr val="tx2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285852" y="1357298"/>
            <a:ext cx="592935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400" b="1" i="1" u="sng" dirty="0" smtClean="0">
                <a:solidFill>
                  <a:schemeClr val="accent3">
                    <a:lumMod val="75000"/>
                  </a:schemeClr>
                </a:solidFill>
              </a:rPr>
              <a:t>Gliederung _________________                                  </a:t>
            </a:r>
            <a:endParaRPr lang="de-DE" sz="2400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000" b="1" dirty="0" smtClean="0">
                <a:solidFill>
                  <a:schemeClr val="accent1"/>
                </a:solidFill>
              </a:rPr>
              <a:t>Epidemiologie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000" b="1" dirty="0" smtClean="0">
                <a:solidFill>
                  <a:schemeClr val="accent1"/>
                </a:solidFill>
              </a:rPr>
              <a:t>Symptome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000" b="1" dirty="0" smtClean="0">
                <a:solidFill>
                  <a:schemeClr val="accent1"/>
                </a:solidFill>
              </a:rPr>
              <a:t>Diagnostik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000" b="1" dirty="0" smtClean="0">
                <a:solidFill>
                  <a:schemeClr val="accent1"/>
                </a:solidFill>
              </a:rPr>
              <a:t>Literatur</a:t>
            </a:r>
          </a:p>
          <a:p>
            <a:pPr marL="342900" indent="-342900">
              <a:buAutoNum type="arabicPeriod" startAt="3"/>
            </a:pPr>
            <a:endParaRPr lang="de-DE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34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57158" y="171370"/>
            <a:ext cx="6643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u="sng" dirty="0" smtClean="0">
                <a:solidFill>
                  <a:schemeClr val="accent1"/>
                </a:solidFill>
              </a:rPr>
              <a:t>Epidemiologie_____</a:t>
            </a:r>
            <a:endParaRPr lang="de-DE" sz="2000" b="1" u="sng" dirty="0">
              <a:solidFill>
                <a:schemeClr val="accent1"/>
              </a:solidFill>
            </a:endParaRPr>
          </a:p>
        </p:txBody>
      </p:sp>
      <p:pic>
        <p:nvPicPr>
          <p:cNvPr id="3" name="Grafik 2" descr="ADHS_Prävalen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137157"/>
            <a:ext cx="6053853" cy="3792041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4" name="Textfeld 3"/>
          <p:cNvSpPr txBox="1"/>
          <p:nvPr/>
        </p:nvSpPr>
        <p:spPr>
          <a:xfrm>
            <a:off x="6357950" y="1127170"/>
            <a:ext cx="2643206" cy="3016210"/>
          </a:xfrm>
          <a:prstGeom prst="rect">
            <a:avLst/>
          </a:prstGeom>
          <a:noFill/>
          <a:ln w="3175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 4.8 % der Kinder/Jugendlichen in Deutschland haben eine diagnostizierte ADHS </a:t>
            </a:r>
          </a:p>
          <a:p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olidFill>
                  <a:schemeClr val="accent3"/>
                </a:solidFill>
                <a:sym typeface="Wingdings" pitchFamily="2" charset="2"/>
              </a:rPr>
              <a:t></a:t>
            </a:r>
            <a:r>
              <a:rPr lang="de-DE" dirty="0" smtClean="0">
                <a:sym typeface="Wingdings" pitchFamily="2" charset="2"/>
              </a:rPr>
              <a:t> Davon sind </a:t>
            </a:r>
            <a:r>
              <a:rPr lang="de-DE" dirty="0" smtClean="0"/>
              <a:t>7.9 % Jungen &amp; nur 1.8 % Mädchen! </a:t>
            </a:r>
          </a:p>
          <a:p>
            <a:endParaRPr lang="de-DE" sz="1400" dirty="0" smtClean="0"/>
          </a:p>
          <a:p>
            <a:r>
              <a:rPr lang="de-DE" sz="1400" dirty="0" smtClean="0"/>
              <a:t>(</a:t>
            </a:r>
            <a:r>
              <a:rPr lang="de-DE" sz="1400" dirty="0" err="1" smtClean="0"/>
              <a:t>KiGGS</a:t>
            </a:r>
            <a:r>
              <a:rPr lang="de-DE" sz="1400" dirty="0" smtClean="0"/>
              <a:t>, 2007)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142843" y="4915927"/>
            <a:ext cx="6053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Prävalenz diagnostizierter ADHS in verschiedenen Alterskohorten (Jungen &amp; Mädchen)</a:t>
            </a:r>
            <a:r>
              <a:rPr lang="de-DE" dirty="0" smtClean="0"/>
              <a:t> 		      </a:t>
            </a:r>
            <a:r>
              <a:rPr lang="de-DE" sz="1200" dirty="0" smtClean="0"/>
              <a:t>[Quelle: </a:t>
            </a:r>
            <a:r>
              <a:rPr lang="de-DE" sz="1200" dirty="0" err="1" smtClean="0"/>
              <a:t>GenderMed</a:t>
            </a:r>
            <a:r>
              <a:rPr lang="de-DE" sz="1200" dirty="0" smtClean="0"/>
              <a:t>-Wiki, nach Schlack et al. (2007)]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322878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85720" y="285728"/>
            <a:ext cx="5929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u="sng" dirty="0" smtClean="0">
                <a:solidFill>
                  <a:schemeClr val="accent1"/>
                </a:solidFill>
              </a:rPr>
              <a:t>Symptome_____</a:t>
            </a:r>
            <a:r>
              <a:rPr lang="de-DE" dirty="0" smtClean="0"/>
              <a:t> </a:t>
            </a:r>
            <a:endParaRPr lang="de-DE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285720" y="1071546"/>
          <a:ext cx="8572560" cy="240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2299"/>
                <a:gridCol w="4250261"/>
              </a:tblGrid>
              <a:tr h="325540"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Jungen</a:t>
                      </a:r>
                      <a:r>
                        <a:rPr lang="de-DE" baseline="0" dirty="0" smtClean="0"/>
                        <a:t> &gt; Mädchen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Mädchen &gt;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dirty="0" smtClean="0"/>
                        <a:t>Jungen </a:t>
                      </a:r>
                      <a:endParaRPr lang="de-DE" dirty="0"/>
                    </a:p>
                  </a:txBody>
                  <a:tcPr/>
                </a:tc>
              </a:tr>
              <a:tr h="181759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b="1" i="1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i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Hyperaktivität/Impulsivität: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Betroffene</a:t>
                      </a:r>
                      <a:r>
                        <a:rPr lang="de-DE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Jungen zeigen im Vergleich zu Mädchen eine deutlich stärkere hyperaktiv-impulsive Symptomatik.</a:t>
                      </a:r>
                      <a:r>
                        <a:rPr lang="de-DE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i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/>
                        <a:t>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i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Aufmerksamkeitsdefizit: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Betroffene Mädchen zeigen eher Aufmerksamkeitsschwierigkeiten als impulsive Verhaltensweisen.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428596" y="3643314"/>
            <a:ext cx="8286808" cy="1754326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dirty="0" smtClean="0">
                <a:solidFill>
                  <a:schemeClr val="tx2"/>
                </a:solidFill>
                <a:latin typeface="+mn-lt"/>
                <a:sym typeface="Wingdings" pitchFamily="2" charset="2"/>
              </a:rPr>
              <a:t> </a:t>
            </a:r>
            <a:r>
              <a:rPr lang="de-DE" dirty="0" smtClean="0">
                <a:solidFill>
                  <a:schemeClr val="dk1"/>
                </a:solidFill>
                <a:latin typeface="+mn-lt"/>
                <a:sym typeface="Wingdings" pitchFamily="2" charset="2"/>
              </a:rPr>
              <a:t>Hoher</a:t>
            </a:r>
            <a:r>
              <a:rPr lang="de-DE" dirty="0" smtClean="0">
                <a:solidFill>
                  <a:schemeClr val="dk1"/>
                </a:solidFill>
                <a:latin typeface="+mn-lt"/>
              </a:rPr>
              <a:t> Stellenwert von hyperaktiv-impulsiven Symptomen (vergleiche ICD-10)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dirty="0" smtClean="0">
                <a:solidFill>
                  <a:schemeClr val="tx2"/>
                </a:solidFill>
                <a:latin typeface="+mn-lt"/>
                <a:sym typeface="Wingdings" pitchFamily="2" charset="2"/>
              </a:rPr>
              <a:t> </a:t>
            </a:r>
            <a:r>
              <a:rPr lang="de-DE" dirty="0" smtClean="0">
                <a:solidFill>
                  <a:schemeClr val="dk1"/>
                </a:solidFill>
                <a:latin typeface="+mn-lt"/>
              </a:rPr>
              <a:t>Oppositionelles &amp; aggressives Verhalten deutlich auffälliger als Unaufmerksamkeit (z. B. im Schulalltag)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de-DE" dirty="0" smtClean="0">
              <a:solidFill>
                <a:schemeClr val="dk1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 smtClean="0">
                <a:solidFill>
                  <a:schemeClr val="accent3"/>
                </a:solidFill>
                <a:latin typeface="+mn-lt"/>
                <a:sym typeface="Wingdings" pitchFamily="2" charset="2"/>
              </a:rPr>
              <a:t></a:t>
            </a:r>
            <a:r>
              <a:rPr lang="de-DE" dirty="0" smtClean="0">
                <a:solidFill>
                  <a:schemeClr val="dk1"/>
                </a:solidFill>
                <a:latin typeface="+mn-lt"/>
                <a:sym typeface="Wingdings" pitchFamily="2" charset="2"/>
              </a:rPr>
              <a:t> M</a:t>
            </a:r>
            <a:r>
              <a:rPr lang="de-DE" dirty="0" smtClean="0">
                <a:solidFill>
                  <a:schemeClr val="dk1"/>
                </a:solidFill>
                <a:latin typeface="+mn-lt"/>
              </a:rPr>
              <a:t>eist frühzeitigere Diagnose/Behandlung von Jungen im Vergleich zu Mädchen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 smtClean="0">
                <a:solidFill>
                  <a:schemeClr val="accent3"/>
                </a:solidFill>
                <a:latin typeface="+mn-lt"/>
                <a:sym typeface="Wingdings" pitchFamily="2" charset="2"/>
              </a:rPr>
              <a:t></a:t>
            </a:r>
            <a:r>
              <a:rPr lang="de-DE" dirty="0" smtClean="0">
                <a:solidFill>
                  <a:schemeClr val="dk1"/>
                </a:solidFill>
                <a:latin typeface="+mn-lt"/>
                <a:sym typeface="Wingdings" pitchFamily="2" charset="2"/>
              </a:rPr>
              <a:t> K</a:t>
            </a:r>
            <a:r>
              <a:rPr lang="de-DE" dirty="0" smtClean="0">
                <a:solidFill>
                  <a:schemeClr val="dk1"/>
                </a:solidFill>
                <a:latin typeface="+mn-lt"/>
              </a:rPr>
              <a:t>ann zu Verzerrung des Geschlechterverhältnisses bei ADHS führen</a:t>
            </a:r>
          </a:p>
        </p:txBody>
      </p:sp>
    </p:spTree>
    <p:extLst>
      <p:ext uri="{BB962C8B-B14F-4D97-AF65-F5344CB8AC3E}">
        <p14:creationId xmlns:p14="http://schemas.microsoft.com/office/powerpoint/2010/main" val="2345348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85720" y="285728"/>
            <a:ext cx="6858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u="sng" dirty="0" smtClean="0">
                <a:solidFill>
                  <a:schemeClr val="accent1"/>
                </a:solidFill>
              </a:rPr>
              <a:t>Diagnostik_____</a:t>
            </a:r>
            <a:endParaRPr lang="de-DE" sz="2000" b="1" u="sng" dirty="0">
              <a:solidFill>
                <a:schemeClr val="accent1"/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285720" y="2428868"/>
          <a:ext cx="8643998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3998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Modifikation diagnostischer Kriterien von ADHS für Patientinnen </a:t>
                      </a:r>
                      <a:r>
                        <a:rPr lang="de-DE" sz="14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(nach </a:t>
                      </a:r>
                      <a:r>
                        <a:rPr lang="de-DE" sz="1400" b="1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Ohan</a:t>
                      </a:r>
                      <a:r>
                        <a:rPr lang="de-DE" sz="14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&amp; Johnston, 2005)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Kichert und redet übermäßig viel</a:t>
                      </a:r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Schreibt Mitteilungen/Briefchen anstatt sich auf den Unterricht zu konzentrieren</a:t>
                      </a:r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Redet ohne nachzudenken</a:t>
                      </a:r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Wechselt impulsiv oder ohne nachzudenken Freunde</a:t>
                      </a:r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Wechselt impulsiv die Themen während einer Unterhaltung</a:t>
                      </a:r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Redet/flüstert im Unterricht anstatt sich auf den Unterricht zu konzentrieren</a:t>
                      </a:r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Malt/kritzelt während des Unterrichtes</a:t>
                      </a:r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Ist bezüglich sozialer Aktivitäten vergesslich (z. B. Vergessen von Verabredungen)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214282" y="1071546"/>
            <a:ext cx="8715436" cy="1200329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Es wird angenommen, dass sich Hyperaktivität &amp; Impulsivität bei Mädchen mit ADHS weniger in motorischer als viel mehr in „emotionaler“ Hyperaktivität äußert. </a:t>
            </a:r>
            <a:r>
              <a:rPr lang="de-DE" dirty="0" err="1" smtClean="0"/>
              <a:t>Ohan</a:t>
            </a:r>
            <a:r>
              <a:rPr lang="de-DE" dirty="0" smtClean="0"/>
              <a:t> &amp; Johnston (2005) haben deshalb für die Diagnose von ADHS bei Mädchen geschlechtersensible „weibliche“ Items entwickelt.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4190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14282" y="242808"/>
            <a:ext cx="7000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u="sng" dirty="0" smtClean="0">
                <a:solidFill>
                  <a:schemeClr val="accent1"/>
                </a:solidFill>
              </a:rPr>
              <a:t>Literatur_____</a:t>
            </a:r>
            <a:endParaRPr lang="de-DE" sz="2000" b="1" u="sng" dirty="0">
              <a:solidFill>
                <a:schemeClr val="accent1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14282" y="1071546"/>
            <a:ext cx="864399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 Konrad K, Günther T. Ursachen der Geschlechtsunterschiede in der Prävalenz der 	Aufmerksamkeitsdefizit-/ Hyperaktivitäts-Störung. In: Lautenbacher S, 	</a:t>
            </a:r>
            <a:r>
              <a:rPr lang="de-DE" dirty="0" err="1" smtClean="0"/>
              <a:t>Güntürkün</a:t>
            </a:r>
            <a:r>
              <a:rPr lang="de-DE" dirty="0" smtClean="0"/>
              <a:t> O, Hausmann M, </a:t>
            </a:r>
            <a:r>
              <a:rPr lang="de-DE" dirty="0" err="1" smtClean="0"/>
              <a:t>editors</a:t>
            </a:r>
            <a:r>
              <a:rPr lang="de-DE" dirty="0" smtClean="0"/>
              <a:t>. Gehirn und Geschlecht: 	Neurowissenschaft des kleinen Unterschieds zwischen Frau und Mann. 	Heidelberg: Springer; 2007. p. 223–40.</a:t>
            </a:r>
          </a:p>
          <a:p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Ohan</a:t>
            </a:r>
            <a:r>
              <a:rPr lang="de-DE" dirty="0" smtClean="0"/>
              <a:t> JL, Johnston C. Gender </a:t>
            </a:r>
            <a:r>
              <a:rPr lang="de-DE" dirty="0" err="1" smtClean="0"/>
              <a:t>appropriateness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symptom</a:t>
            </a:r>
            <a:r>
              <a:rPr lang="de-DE" dirty="0" smtClean="0"/>
              <a:t> </a:t>
            </a:r>
            <a:r>
              <a:rPr lang="de-DE" dirty="0" err="1" smtClean="0"/>
              <a:t>criteria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attention</a:t>
            </a:r>
            <a:r>
              <a:rPr lang="de-DE" dirty="0" smtClean="0"/>
              <a:t>-	</a:t>
            </a:r>
            <a:r>
              <a:rPr lang="de-DE" dirty="0" err="1" smtClean="0"/>
              <a:t>deficit</a:t>
            </a:r>
            <a:r>
              <a:rPr lang="de-DE" dirty="0" smtClean="0"/>
              <a:t>/</a:t>
            </a:r>
            <a:r>
              <a:rPr lang="de-DE" dirty="0" err="1" smtClean="0"/>
              <a:t>hyperactivity</a:t>
            </a:r>
            <a:r>
              <a:rPr lang="de-DE" dirty="0" smtClean="0"/>
              <a:t> </a:t>
            </a:r>
            <a:r>
              <a:rPr lang="de-DE" dirty="0" err="1" smtClean="0"/>
              <a:t>disorder</a:t>
            </a:r>
            <a:r>
              <a:rPr lang="de-DE" dirty="0" smtClean="0"/>
              <a:t>, </a:t>
            </a:r>
            <a:r>
              <a:rPr lang="de-DE" dirty="0" err="1" smtClean="0"/>
              <a:t>oppositional-defiant</a:t>
            </a:r>
            <a:r>
              <a:rPr lang="de-DE" dirty="0" smtClean="0"/>
              <a:t> </a:t>
            </a:r>
            <a:r>
              <a:rPr lang="de-DE" dirty="0" err="1" smtClean="0"/>
              <a:t>disorder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conduct</a:t>
            </a:r>
            <a:r>
              <a:rPr lang="de-DE" dirty="0" smtClean="0"/>
              <a:t> 	</a:t>
            </a:r>
            <a:r>
              <a:rPr lang="de-DE" dirty="0" err="1" smtClean="0"/>
              <a:t>disorder</a:t>
            </a:r>
            <a:r>
              <a:rPr lang="de-DE" dirty="0" smtClean="0"/>
              <a:t>. Child </a:t>
            </a:r>
            <a:r>
              <a:rPr lang="de-DE" dirty="0" err="1" smtClean="0"/>
              <a:t>Psychiatry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Human Development 2005; 35(4):359–81.</a:t>
            </a:r>
          </a:p>
          <a:p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Schlack R, </a:t>
            </a:r>
            <a:r>
              <a:rPr lang="de-DE" dirty="0" err="1" smtClean="0"/>
              <a:t>Hölling</a:t>
            </a:r>
            <a:r>
              <a:rPr lang="de-DE" dirty="0" smtClean="0"/>
              <a:t> H, Kurth B, Huss M. Die Prävalenz der Aufmerksamkeitsdefizit-	/Hyperaktivitätsstörung (ADHS) bei Kindern und Jugendlichen in Deutschland. 	Erste Ergebnisse aus dem Kinder- und Jugendgesundheitssurvey (</a:t>
            </a:r>
            <a:r>
              <a:rPr lang="de-DE" dirty="0" err="1" smtClean="0"/>
              <a:t>KiGGS</a:t>
            </a:r>
            <a:r>
              <a:rPr lang="de-DE" dirty="0" smtClean="0"/>
              <a:t>). 	Bundesgesundheitsblatt, Gesundheitsforschung, Gesundheitsschutz 2007; 	50 (5-6):827–35.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3457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2411413" y="1700213"/>
            <a:ext cx="4643437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de-DE" altLang="de-DE" sz="4000" b="1" dirty="0" smtClean="0">
                <a:solidFill>
                  <a:schemeClr val="tx2"/>
                </a:solidFill>
              </a:rPr>
              <a:t>Dank</a:t>
            </a:r>
            <a:endParaRPr lang="de-DE" altLang="de-DE" sz="4000" b="1" dirty="0">
              <a:solidFill>
                <a:schemeClr val="tx2"/>
              </a:solidFill>
            </a:endParaRP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785786" y="2571744"/>
            <a:ext cx="8015287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40000"/>
              </a:spcBef>
            </a:pPr>
            <a:r>
              <a:rPr lang="de-DE" altLang="de-DE" b="1" dirty="0"/>
              <a:t>Dieses Vorhaben wird aus Mitteln des Bundesministeriums für Bildung </a:t>
            </a:r>
            <a:br>
              <a:rPr lang="de-DE" altLang="de-DE" b="1" dirty="0"/>
            </a:br>
            <a:r>
              <a:rPr lang="de-DE" altLang="de-DE" b="1" dirty="0"/>
              <a:t>und Forschung unter dem Förderkennzeichen </a:t>
            </a:r>
            <a:r>
              <a:rPr lang="de-DE" altLang="de-DE" b="1" dirty="0" smtClean="0"/>
              <a:t>01FP1506 </a:t>
            </a:r>
            <a:r>
              <a:rPr lang="de-DE" altLang="de-DE" b="1" dirty="0"/>
              <a:t>gefördert.</a:t>
            </a:r>
          </a:p>
          <a:p>
            <a:pPr eaLnBrk="1" hangingPunct="1"/>
            <a:r>
              <a:rPr lang="de-DE" altLang="de-DE" b="1" dirty="0"/>
              <a:t>Die Verantwortung für den Inhalt dieser Veröffentlichung liegt bei den</a:t>
            </a:r>
          </a:p>
          <a:p>
            <a:pPr eaLnBrk="1" hangingPunct="1"/>
            <a:r>
              <a:rPr lang="de-DE" altLang="de-DE" b="1" dirty="0"/>
              <a:t>Autor/-innen.</a:t>
            </a:r>
            <a:endParaRPr lang="de-DE" altLang="de-DE" dirty="0"/>
          </a:p>
        </p:txBody>
      </p:sp>
      <p:pic>
        <p:nvPicPr>
          <p:cNvPr id="410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0"/>
            <a:ext cx="37084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77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297</Words>
  <Application>Microsoft Office PowerPoint</Application>
  <PresentationFormat>Bildschirmpräsentation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weskom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Reiner Kombuechen</dc:creator>
  <cp:lastModifiedBy>pfleide</cp:lastModifiedBy>
  <cp:revision>107</cp:revision>
  <dcterms:created xsi:type="dcterms:W3CDTF">2011-07-11T11:26:13Z</dcterms:created>
  <dcterms:modified xsi:type="dcterms:W3CDTF">2016-10-17T10:36:53Z</dcterms:modified>
</cp:coreProperties>
</file>